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0"/>
  </p:notesMasterIdLst>
  <p:handoutMasterIdLst>
    <p:handoutMasterId r:id="rId21"/>
  </p:handoutMasterIdLst>
  <p:sldIdLst>
    <p:sldId id="394" r:id="rId3"/>
    <p:sldId id="423" r:id="rId4"/>
    <p:sldId id="441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8" r:id="rId15"/>
    <p:sldId id="439" r:id="rId16"/>
    <p:sldId id="422" r:id="rId17"/>
    <p:sldId id="352" r:id="rId18"/>
    <p:sldId id="393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70" d="100"/>
          <a:sy n="70" d="100"/>
        </p:scale>
        <p:origin x="336" y="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9/10/2014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6747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8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9/10/2014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foru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courses/teamwork-and-personal-skill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1219200"/>
            <a:ext cx="7986499" cy="9139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Team Work and Personal Skills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233383"/>
            <a:ext cx="7986499" cy="762835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Angel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Part-time Trainer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://adroitinfocom.com/adroit/images/stories/tro-choi-team-wor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429000"/>
            <a:ext cx="2971800" cy="25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lh6.googleusercontent.com/-BqDZOM1nfss/UubzxsETPmI/AAAAAAAAC7U/MZqIpcwC08I/w885-h587-no/DSC0275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0212" y="3429000"/>
            <a:ext cx="4704196" cy="25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Write a Wikipedia article about programming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"sorting algorithms", "</a:t>
            </a:r>
            <a:r>
              <a:rPr lang="en-US" noProof="1" smtClean="0"/>
              <a:t>GitHub</a:t>
            </a:r>
            <a:r>
              <a:rPr lang="en-US" dirty="0" smtClean="0"/>
              <a:t>", "C#"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Write a console-based game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Snake / Tetris / Minesweeper / Falling Rocks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Create a web site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a site for fun stories / fun images</a:t>
            </a:r>
          </a:p>
          <a:p>
            <a:pPr>
              <a:lnSpc>
                <a:spcPct val="110000"/>
              </a:lnSpc>
            </a:pPr>
            <a:r>
              <a:rPr lang="en-US" dirty="0"/>
              <a:t>Create a </a:t>
            </a:r>
            <a:r>
              <a:rPr lang="en-US" dirty="0" smtClean="0"/>
              <a:t>JavaScript web-based game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E.g. Tetris / Falling Rocks / Xonix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Team Work Projects</a:t>
            </a:r>
            <a:endParaRPr lang="en-US" dirty="0"/>
          </a:p>
        </p:txBody>
      </p:sp>
      <p:pic>
        <p:nvPicPr>
          <p:cNvPr id="3074" name="Picture 2" descr="http://dev.frameconcepts.com/wp-content/uploads/2013/07/proces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87" y="3657600"/>
            <a:ext cx="2862236" cy="28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3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5912" y="1066800"/>
            <a:ext cx="4660900" cy="820600"/>
          </a:xfrm>
        </p:spPr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5912" y="1930366"/>
            <a:ext cx="4660900" cy="719034"/>
          </a:xfrm>
        </p:spPr>
        <p:txBody>
          <a:bodyPr/>
          <a:lstStyle/>
          <a:p>
            <a:r>
              <a:rPr lang="en-US" dirty="0" smtClean="0"/>
              <a:t>Assessment Criteria</a:t>
            </a:r>
            <a:endParaRPr lang="en-US" dirty="0"/>
          </a:p>
        </p:txBody>
      </p:sp>
      <p:pic>
        <p:nvPicPr>
          <p:cNvPr id="4098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845" y="3106600"/>
            <a:ext cx="6304167" cy="308051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reenbugenergy.com/wp-content/uploads/icon_ass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45" y="3106600"/>
            <a:ext cx="3240067" cy="308051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diversityconnex.com/wp-content/uploads/2013/02/078508-blue-jelly-icon-business-document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48" y="435592"/>
            <a:ext cx="2355972" cy="235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4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– 100%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Students submitted all homework assignments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will pass the course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 (eventually)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pic>
        <p:nvPicPr>
          <p:cNvPr id="7170" name="Picture 2" descr="http://www.marshall.edu/preprof/images/MPj04395340000%5b1%5d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78056" y="1447800"/>
            <a:ext cx="2137160" cy="21750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blogs-images.forbes.com/theyec/files/2012/12/2137737248_e9f3e429d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508" y="4113909"/>
            <a:ext cx="2149904" cy="214990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1" y="1523999"/>
            <a:ext cx="8686801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70011" y="2402167"/>
            <a:ext cx="8686803" cy="1365365"/>
          </a:xfrm>
        </p:spPr>
        <p:txBody>
          <a:bodyPr/>
          <a:lstStyle/>
          <a:p>
            <a:pPr algn="r"/>
            <a:r>
              <a:rPr lang="en-US" dirty="0" smtClean="0"/>
              <a:t>What We Need in Addition</a:t>
            </a:r>
            <a:br>
              <a:rPr lang="en-US" dirty="0" smtClean="0"/>
            </a:br>
            <a:r>
              <a:rPr lang="en-US" dirty="0" smtClean="0"/>
              <a:t>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3800787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88" y="38052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892090"/>
            <a:ext cx="1381242" cy="138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737" y="281728"/>
            <a:ext cx="1775672" cy="177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285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194" y="1400309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479" y="4038600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75">
            <a:off x="338320" y="1935259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Register for the "SoftUni Forum":</a:t>
            </a:r>
          </a:p>
          <a:p>
            <a:pPr lvl="1"/>
            <a:endParaRPr lang="en-US" sz="2900" dirty="0"/>
          </a:p>
          <a:p>
            <a:pPr lvl="1"/>
            <a:endParaRPr lang="en-US" sz="29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900" dirty="0"/>
              <a:t>Discuss the course exercises with your colleagues</a:t>
            </a:r>
          </a:p>
          <a:p>
            <a:pPr lvl="1"/>
            <a:r>
              <a:rPr lang="en-US" sz="2900" dirty="0"/>
              <a:t>Find solutions and assistance for the exercises</a:t>
            </a:r>
          </a:p>
          <a:p>
            <a:pPr lvl="1"/>
            <a:r>
              <a:rPr lang="en-US" sz="2900" dirty="0"/>
              <a:t>Share source work / discuss ideas</a:t>
            </a:r>
          </a:p>
          <a:p>
            <a:r>
              <a:rPr lang="en-US" dirty="0"/>
              <a:t>The </a:t>
            </a:r>
            <a:r>
              <a:rPr lang="en-US" dirty="0" smtClean="0"/>
              <a:t>course official </a:t>
            </a:r>
            <a:r>
              <a:rPr lang="en-US" dirty="0"/>
              <a:t>web site:</a:t>
            </a:r>
          </a:p>
          <a:p>
            <a:endParaRPr lang="en-US" sz="3100" dirty="0"/>
          </a:p>
          <a:p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89012" y="2004704"/>
            <a:ext cx="10210800" cy="7384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https://softuni.bg/forum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89012" y="5687704"/>
            <a:ext cx="10210800" cy="7130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https://softuni.bg/courses/teamwork-and-personal-skills/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6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407000"/>
          </a:xfrm>
        </p:spPr>
        <p:txBody>
          <a:bodyPr>
            <a:normAutofit/>
          </a:bodyPr>
          <a:lstStyle/>
          <a:p>
            <a:r>
              <a:rPr lang="en-US" dirty="0"/>
              <a:t>Team Work and Personal </a:t>
            </a:r>
            <a:r>
              <a:rPr lang="en-US" dirty="0" smtClean="0"/>
              <a:t>Skills –</a:t>
            </a:r>
            <a:br>
              <a:rPr lang="en-US" dirty="0" smtClean="0"/>
            </a:br>
            <a:r>
              <a:rPr lang="en-US" dirty="0" smtClean="0"/>
              <a:t>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</a:t>
            </a:r>
            <a:r>
              <a:rPr lang="en-US" dirty="0"/>
              <a:t>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Assessment</a:t>
            </a:r>
            <a:endParaRPr lang="en-US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3909686"/>
            <a:ext cx="2414916" cy="241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romoting knowledge sharing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00" y="3961333"/>
            <a:ext cx="3049423" cy="2287067"/>
          </a:xfrm>
          <a:prstGeom prst="roundRect">
            <a:avLst>
              <a:gd name="adj" fmla="val 2957"/>
            </a:avLst>
          </a:prstGeom>
          <a:noFill/>
          <a:ln>
            <a:solidFill>
              <a:schemeClr val="tx2">
                <a:lumMod val="50000"/>
                <a:alpha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c3workplace.com/wp-content/uploads/2014/04/Working-togeth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6" t="-5263" r="-1786" b="-5263"/>
          <a:stretch/>
        </p:blipFill>
        <p:spPr bwMode="auto">
          <a:xfrm>
            <a:off x="5900081" y="914400"/>
            <a:ext cx="3089931" cy="2237536"/>
          </a:xfrm>
          <a:prstGeom prst="roundRect">
            <a:avLst>
              <a:gd name="adj" fmla="val 2957"/>
            </a:avLst>
          </a:prstGeom>
          <a:solidFill>
            <a:schemeClr val="tx1"/>
          </a:solidFill>
          <a:ln>
            <a:solidFill>
              <a:schemeClr val="tx2">
                <a:lumMod val="50000"/>
                <a:alpha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2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Web Fundamentals </a:t>
              </a:r>
              <a:r>
                <a:rPr lang="bg-BG" sz="2200" dirty="0"/>
                <a:t>(</a:t>
              </a:r>
              <a:r>
                <a:rPr lang="en-US" sz="2200" dirty="0"/>
                <a:t>HTML + CSS</a:t>
              </a:r>
              <a:r>
                <a:rPr lang="bg-BG" sz="2200" dirty="0"/>
                <a:t>)</a:t>
              </a:r>
            </a:p>
            <a:p>
              <a:r>
                <a:rPr lang="en-US" sz="1600" dirty="0"/>
                <a:t>10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2125428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bg-BG" sz="1600" dirty="0"/>
                <a:t>5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 smtClean="0"/>
                <a:t>10</a:t>
              </a:r>
              <a:r>
                <a:rPr lang="en-US" sz="1600" dirty="0" smtClean="0"/>
                <a:t> times</a:t>
              </a:r>
              <a:r>
                <a:rPr lang="en-US" sz="1600" dirty="0"/>
                <a:t/>
              </a:r>
              <a:br>
                <a:rPr lang="en-US" sz="1600" dirty="0"/>
              </a:br>
              <a:r>
                <a:rPr lang="bg-BG" sz="1600" dirty="0" smtClean="0"/>
                <a:t>1</a:t>
              </a:r>
              <a:r>
                <a:rPr lang="en-US" sz="1600" dirty="0"/>
                <a:t>0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/>
                <a:t>1</a:t>
              </a:r>
              <a:r>
                <a:rPr lang="bg-BG" sz="1600" dirty="0" smtClean="0"/>
                <a:t> </a:t>
              </a:r>
              <a:r>
                <a:rPr lang="en-US" sz="1600" dirty="0" smtClean="0"/>
                <a:t>time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8064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8412" y="1295400"/>
            <a:ext cx="7215928" cy="1709959"/>
          </a:xfrm>
        </p:spPr>
        <p:txBody>
          <a:bodyPr/>
          <a:lstStyle/>
          <a:p>
            <a:pPr>
              <a:lnSpc>
                <a:spcPct val="100000"/>
              </a:lnSpc>
              <a:tabLst/>
            </a:pPr>
            <a:r>
              <a:rPr lang="en-US" dirty="0"/>
              <a:t>Course Objectives</a:t>
            </a:r>
            <a:br>
              <a:rPr lang="en-US" dirty="0"/>
            </a:br>
            <a:r>
              <a:rPr lang="en-US" dirty="0"/>
              <a:t>&amp; Program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08412" y="2986727"/>
            <a:ext cx="7215928" cy="688256"/>
          </a:xfrm>
        </p:spPr>
        <p:txBody>
          <a:bodyPr/>
          <a:lstStyle/>
          <a:p>
            <a:r>
              <a:rPr lang="en-US" dirty="0" smtClean="0"/>
              <a:t>What Topics Shall We Cover?</a:t>
            </a:r>
            <a:endParaRPr lang="en-US" dirty="0"/>
          </a:p>
        </p:txBody>
      </p:sp>
      <p:pic>
        <p:nvPicPr>
          <p:cNvPr id="3074" name="Picture 2" descr="http://onemillionskates.com/wordpress/wp-content/uploads/2012/10/Team-10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076700"/>
            <a:ext cx="4191000" cy="2095500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jeffbullas.com/wp-content/uploads/2012/08/8-Steps-to-Global-Business-Success-Powered-by-Social-Med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82" y="4076700"/>
            <a:ext cx="2965330" cy="2095500"/>
          </a:xfrm>
          <a:prstGeom prst="roundRect">
            <a:avLst>
              <a:gd name="adj" fmla="val 2814"/>
            </a:avLst>
          </a:prstGeom>
          <a:noFill/>
          <a:ln w="12700">
            <a:solidFill>
              <a:schemeClr val="accent5">
                <a:lumMod val="75000"/>
                <a:alpha val="50000"/>
              </a:schemeClr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anitltd.com/images/projecttrain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76" y="1633381"/>
            <a:ext cx="1963387" cy="1709363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1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Team Working and Personal Skills course goals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Learn </a:t>
            </a:r>
            <a:r>
              <a:rPr lang="en-US" dirty="0" smtClean="0"/>
              <a:t>to enjoy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collaborating with others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Learn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 in a team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Real-world practical projects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Teams of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/>
              <a:t>-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 smtClean="0"/>
              <a:t> people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Develop a culture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sharing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SoftUni </a:t>
            </a:r>
            <a:r>
              <a:rPr lang="en-US" dirty="0" smtClean="0"/>
              <a:t>to grow and operate its free trainings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Promote </a:t>
            </a:r>
            <a:r>
              <a:rPr lang="en-US" dirty="0" smtClean="0"/>
              <a:t>the free trainings / assist in teaching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Course </a:t>
            </a:r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4100" name="Picture 4" descr="http://blog.commlabindia.com/wp-content/uploads/2011/02/steps-in-setting-goa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2955507"/>
            <a:ext cx="2451978" cy="1961582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Benefits from the course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Adopt the open knowledge culture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Build 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Your blog is more than online CV!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Build 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public developer profile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(at GitHub / Google Code / CodePlex)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working experience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On real-world projects, in real teams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 how to learn</a:t>
            </a:r>
            <a:r>
              <a:rPr lang="en-US" dirty="0" smtClean="0"/>
              <a:t>: mind mapping, speed reading, etc.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Course Benefits</a:t>
            </a:r>
          </a:p>
        </p:txBody>
      </p:sp>
      <p:pic>
        <p:nvPicPr>
          <p:cNvPr id="3074" name="Picture 2" descr="http://www.bct-llc.com/img/benef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057400"/>
            <a:ext cx="2995446" cy="29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8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Course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Control Systems: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Git,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SVN, TFS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Project Tracking Tools: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Trello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BaseCamp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 Your Own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Blog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Writing a CV and Cover Letter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Finding and Successfully Going Through Interview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Mapping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Reading and Efficient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Study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Techniques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Positive Attitude Towards Work and Life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Program</a:t>
            </a:r>
            <a:endParaRPr lang="en-US" dirty="0"/>
          </a:p>
        </p:txBody>
      </p:sp>
      <p:pic>
        <p:nvPicPr>
          <p:cNvPr id="4098" name="Picture 2" descr="http://www.veryicon.com/icon/png/System/Rhor%20v2%20Part%203/Program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733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375023"/>
            <a:ext cx="3352800" cy="188514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23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93812" y="4208600"/>
            <a:ext cx="9601200" cy="820600"/>
          </a:xfrm>
        </p:spPr>
        <p:txBody>
          <a:bodyPr/>
          <a:lstStyle/>
          <a:p>
            <a:r>
              <a:rPr lang="en-US" dirty="0" smtClean="0"/>
              <a:t>Team Work Projects @ SoftUni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5105400"/>
            <a:ext cx="7924800" cy="1365365"/>
          </a:xfrm>
        </p:spPr>
        <p:txBody>
          <a:bodyPr/>
          <a:lstStyle/>
          <a:p>
            <a:r>
              <a:rPr lang="en-US" dirty="0" smtClean="0"/>
              <a:t>Application Process, Team Work Process, Examples</a:t>
            </a:r>
            <a:endParaRPr lang="en-US" dirty="0"/>
          </a:p>
        </p:txBody>
      </p:sp>
      <p:pic>
        <p:nvPicPr>
          <p:cNvPr id="2050" name="Picture 2" descr="http://www.illumine.co.uk/blog/wp-content/uploads/2010/05/project-management-planning-bas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799692"/>
            <a:ext cx="5181600" cy="3086508"/>
          </a:xfrm>
          <a:prstGeom prst="roundRect">
            <a:avLst>
              <a:gd name="adj" fmla="val 350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22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 </a:t>
            </a:r>
            <a:r>
              <a:rPr lang="en-US" dirty="0" smtClean="0"/>
              <a:t>for working on the team projects: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sign-up </a:t>
            </a:r>
            <a:r>
              <a:rPr lang="en-US" dirty="0" smtClean="0"/>
              <a:t>for a team work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The system splits the students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teams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The trainers assign a team 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project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 each other </a:t>
            </a:r>
            <a:r>
              <a:rPr lang="en-US" dirty="0" smtClean="0"/>
              <a:t>and begin work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</a:t>
            </a:r>
            <a:r>
              <a:rPr lang="en-US" dirty="0" smtClean="0"/>
              <a:t> on their projects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Assign tasks, collaborate, communicate, </a:t>
            </a:r>
            <a:r>
              <a:rPr lang="en-US" dirty="0"/>
              <a:t>perform meetings, </a:t>
            </a:r>
            <a:r>
              <a:rPr lang="en-US" dirty="0" smtClean="0"/>
              <a:t>write code and documents, merge the results, etc.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Perform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public defense </a:t>
            </a:r>
            <a:r>
              <a:rPr lang="en-US" dirty="0" smtClean="0"/>
              <a:t>(presentation)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Asses</a:t>
            </a:r>
            <a:r>
              <a:rPr lang="en-US" dirty="0" smtClean="0"/>
              <a:t> each team member and give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feedback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Work Projects: The Process</a:t>
            </a:r>
          </a:p>
        </p:txBody>
      </p:sp>
      <p:pic>
        <p:nvPicPr>
          <p:cNvPr id="2050" name="Picture 2" descr="http://stocklogos.com/sites/default/files/pastedgraphic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1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579</Words>
  <Application>Microsoft Office PowerPoint</Application>
  <PresentationFormat>Custom</PresentationFormat>
  <Paragraphs>130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Wingdings</vt:lpstr>
      <vt:lpstr>Wingdings 2</vt:lpstr>
      <vt:lpstr>SoftUni 16x9</vt:lpstr>
      <vt:lpstr>Team Work and Personal Skills</vt:lpstr>
      <vt:lpstr>Table of Contents</vt:lpstr>
      <vt:lpstr>Level #1 at the Software University</vt:lpstr>
      <vt:lpstr>Course Objectives &amp; Program</vt:lpstr>
      <vt:lpstr>The Course Objectives</vt:lpstr>
      <vt:lpstr>Course Benefits</vt:lpstr>
      <vt:lpstr>Course Program</vt:lpstr>
      <vt:lpstr>Team Work Projects @ SoftUni</vt:lpstr>
      <vt:lpstr>Team Work Projects: The Process</vt:lpstr>
      <vt:lpstr>Sample Team Work Projects</vt:lpstr>
      <vt:lpstr>Assessment</vt:lpstr>
      <vt:lpstr>Assessment</vt:lpstr>
      <vt:lpstr>Resources</vt:lpstr>
      <vt:lpstr>Course Web Site &amp; Forums</vt:lpstr>
      <vt:lpstr>Team Work and Personal Skills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2014-09-10T04:46:32Z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